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inance.yahoo.com/quote/CAT" TargetMode="External"/><Relationship Id="rId2" Type="http://schemas.openxmlformats.org/officeDocument/2006/relationships/hyperlink" Target="https://finance.yahoo.com/quote/FL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532DDB-145D-4DE0-9AE3-B5D974212D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9037" y="1734424"/>
            <a:ext cx="8915399" cy="2262781"/>
          </a:xfrm>
        </p:spPr>
        <p:txBody>
          <a:bodyPr/>
          <a:lstStyle/>
          <a:p>
            <a:r>
              <a:rPr lang="es-MX" dirty="0"/>
              <a:t>Precio de acciones de compañías de Ing. Civil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D97937-8B10-4B72-89A1-C18072769F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err="1"/>
              <a:t>Yoshiro</a:t>
            </a:r>
            <a:r>
              <a:rPr lang="es-MX" dirty="0"/>
              <a:t> </a:t>
            </a:r>
            <a:r>
              <a:rPr lang="es-MX" dirty="0" err="1"/>
              <a:t>Azano</a:t>
            </a:r>
            <a:r>
              <a:rPr lang="es-MX" dirty="0"/>
              <a:t> </a:t>
            </a:r>
          </a:p>
          <a:p>
            <a:r>
              <a:rPr lang="es-MX" dirty="0"/>
              <a:t>Omar Ortiz</a:t>
            </a:r>
          </a:p>
        </p:txBody>
      </p:sp>
    </p:spTree>
    <p:extLst>
      <p:ext uri="{BB962C8B-B14F-4D97-AF65-F5344CB8AC3E}">
        <p14:creationId xmlns:p14="http://schemas.microsoft.com/office/powerpoint/2010/main" val="356043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64324-499C-41A9-A738-89D5F7B6F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DFB772-FF24-4AE3-9311-59FEF973E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Objetivo general:</a:t>
            </a:r>
          </a:p>
          <a:p>
            <a:pPr marL="0" indent="0">
              <a:buNone/>
            </a:pPr>
            <a:r>
              <a:rPr lang="es-MX" dirty="0"/>
              <a:t>Evaluar el comportamiento de las acciones de las empresas a estudiar mediante el uso de simulaciones aleatorias con una tasa de interés del 5%.</a:t>
            </a:r>
          </a:p>
          <a:p>
            <a:endParaRPr lang="es-MX" dirty="0"/>
          </a:p>
          <a:p>
            <a:r>
              <a:rPr lang="es-MX" dirty="0"/>
              <a:t>Objetivos específicos:</a:t>
            </a:r>
          </a:p>
          <a:p>
            <a:pPr marL="0" indent="0">
              <a:buNone/>
            </a:pPr>
            <a:r>
              <a:rPr lang="es-MX" dirty="0"/>
              <a:t>De cada una de las empresas, comparar los resultados con las acciones verdaderas para ver si es viable o no confiar en la simulación realizada.   Saber cual es la empresa más estable y cuál es mas viable para invertir.</a:t>
            </a:r>
          </a:p>
        </p:txBody>
      </p:sp>
    </p:spTree>
    <p:extLst>
      <p:ext uri="{BB962C8B-B14F-4D97-AF65-F5344CB8AC3E}">
        <p14:creationId xmlns:p14="http://schemas.microsoft.com/office/powerpoint/2010/main" val="209752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A13CDB-00E9-462D-8DF1-1BEB3F577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del problema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112F78-F29E-4962-BCE1-48B01B26D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6812" y="2456268"/>
            <a:ext cx="8915400" cy="1536892"/>
          </a:xfrm>
        </p:spPr>
        <p:txBody>
          <a:bodyPr/>
          <a:lstStyle/>
          <a:p>
            <a:r>
              <a:rPr lang="es-MX" dirty="0"/>
              <a:t>Utilizamos las acciones de 4 empresas internacionales con los mayores ingresos (CEMEX, CATERPILLAR, KBR Y FLUOR ) donde descargamos los datos de los precios desde </a:t>
            </a:r>
            <a:r>
              <a:rPr lang="es-MX" dirty="0" err="1"/>
              <a:t>yahoo</a:t>
            </a:r>
            <a:r>
              <a:rPr lang="es-MX" dirty="0"/>
              <a:t> </a:t>
            </a:r>
            <a:r>
              <a:rPr lang="es-MX" dirty="0" err="1"/>
              <a:t>finance</a:t>
            </a:r>
            <a:r>
              <a:rPr lang="es-MX" dirty="0"/>
              <a:t> en un </a:t>
            </a:r>
            <a:r>
              <a:rPr lang="es-MX" dirty="0" err="1"/>
              <a:t>DataFrame</a:t>
            </a:r>
            <a:r>
              <a:rPr lang="es-MX" dirty="0"/>
              <a:t> de pandas con ayuda del modulo pandas-</a:t>
            </a:r>
            <a:r>
              <a:rPr lang="es-MX" dirty="0" err="1"/>
              <a:t>datareader</a:t>
            </a:r>
            <a:r>
              <a:rPr lang="es-MX" dirty="0"/>
              <a:t> con fechas de inicio de 01-01-14 al 31-12-17 los cuales nos dieron unos gráficos de: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71FCA78-2967-4B4B-8796-01AE767314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44" t="45371" r="42098" b="21870"/>
          <a:stretch/>
        </p:blipFill>
        <p:spPr>
          <a:xfrm>
            <a:off x="3293706" y="4105468"/>
            <a:ext cx="5262465" cy="241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3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DE953E-C899-4D1E-B96C-D7BDFCC70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5440" y="1200539"/>
            <a:ext cx="8915400" cy="656253"/>
          </a:xfrm>
        </p:spPr>
        <p:txBody>
          <a:bodyPr/>
          <a:lstStyle/>
          <a:p>
            <a:r>
              <a:rPr lang="es-MX" dirty="0"/>
              <a:t>Después se calcularon los rendimientos porcentuales diarios de las 4 concreteras con su media y desviación estándar y se graficaron. 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2247911-49B0-467E-9C34-535E39D2BA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20" t="36735" r="41378" b="29115"/>
          <a:stretch/>
        </p:blipFill>
        <p:spPr>
          <a:xfrm>
            <a:off x="2892490" y="2598576"/>
            <a:ext cx="5934269" cy="349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032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249902-DC40-4B71-BBE3-8C2960E16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29" y="1035698"/>
            <a:ext cx="9545183" cy="1147665"/>
          </a:xfrm>
        </p:spPr>
        <p:txBody>
          <a:bodyPr/>
          <a:lstStyle/>
          <a:p>
            <a:r>
              <a:rPr lang="es-MX" dirty="0"/>
              <a:t>Con los rendimientos anteriores, podemos calcular los respectivos precios al cierre simulados en 1000 ocasiones para cada una de las empresas y se representaron en graficas.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07C0A62-85AA-43F1-B3C9-8C4168B68936}"/>
              </a:ext>
            </a:extLst>
          </p:cNvPr>
          <p:cNvPicPr/>
          <p:nvPr/>
        </p:nvPicPr>
        <p:blipFill rotWithShape="1">
          <a:blip r:embed="rId2"/>
          <a:srcRect l="26137" t="33796" r="27529" b="20640"/>
          <a:stretch/>
        </p:blipFill>
        <p:spPr bwMode="auto">
          <a:xfrm>
            <a:off x="1959429" y="2199972"/>
            <a:ext cx="4136571" cy="18891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91E1704-676B-4F99-A046-CF5982E71D81}"/>
              </a:ext>
            </a:extLst>
          </p:cNvPr>
          <p:cNvSpPr txBox="1"/>
          <p:nvPr/>
        </p:nvSpPr>
        <p:spPr>
          <a:xfrm>
            <a:off x="3483427" y="1931975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FLR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C42250E-CF06-4497-BBFB-5281A915B48C}"/>
              </a:ext>
            </a:extLst>
          </p:cNvPr>
          <p:cNvSpPr txBox="1"/>
          <p:nvPr/>
        </p:nvSpPr>
        <p:spPr>
          <a:xfrm>
            <a:off x="8724121" y="1931975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CX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385D7CC-59CD-4719-9AA1-97DDDE13443E}"/>
              </a:ext>
            </a:extLst>
          </p:cNvPr>
          <p:cNvSpPr txBox="1"/>
          <p:nvPr/>
        </p:nvSpPr>
        <p:spPr>
          <a:xfrm>
            <a:off x="3265713" y="6181817"/>
            <a:ext cx="60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KBR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C2F6A7A-252A-4EB2-9184-BD58BFBE9044}"/>
              </a:ext>
            </a:extLst>
          </p:cNvPr>
          <p:cNvSpPr txBox="1"/>
          <p:nvPr/>
        </p:nvSpPr>
        <p:spPr>
          <a:xfrm>
            <a:off x="8456644" y="6181817"/>
            <a:ext cx="68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CAT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7209E423-6860-4F6B-855C-D09C035B79AF}"/>
              </a:ext>
            </a:extLst>
          </p:cNvPr>
          <p:cNvPicPr/>
          <p:nvPr/>
        </p:nvPicPr>
        <p:blipFill rotWithShape="1">
          <a:blip r:embed="rId3"/>
          <a:srcRect l="25798" t="24140" r="27699" b="30296"/>
          <a:stretch/>
        </p:blipFill>
        <p:spPr bwMode="auto">
          <a:xfrm>
            <a:off x="6096000" y="2199972"/>
            <a:ext cx="4091668" cy="18891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75C7344-4247-4DF2-9137-185D73290D05}"/>
              </a:ext>
            </a:extLst>
          </p:cNvPr>
          <p:cNvPicPr/>
          <p:nvPr/>
        </p:nvPicPr>
        <p:blipFill rotWithShape="1">
          <a:blip r:embed="rId4"/>
          <a:srcRect l="25289" t="26554" r="26341" b="28183"/>
          <a:stretch/>
        </p:blipFill>
        <p:spPr bwMode="auto">
          <a:xfrm>
            <a:off x="6096000" y="4299177"/>
            <a:ext cx="4091668" cy="18891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E6C92A2-D0A8-4EB5-B63A-08F8F4991F5C}"/>
              </a:ext>
            </a:extLst>
          </p:cNvPr>
          <p:cNvPicPr/>
          <p:nvPr/>
        </p:nvPicPr>
        <p:blipFill rotWithShape="1">
          <a:blip r:embed="rId5"/>
          <a:srcRect l="26307" t="28666" r="27529" b="25468"/>
          <a:stretch/>
        </p:blipFill>
        <p:spPr bwMode="auto">
          <a:xfrm>
            <a:off x="1959429" y="4299177"/>
            <a:ext cx="4136571" cy="1882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04072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8FBB69-A439-4B7B-ABCD-715949D6C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INTERES DEL 5%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E5F7514-BA1F-45BE-96CD-684F71E55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536441"/>
            <a:ext cx="8915400" cy="982824"/>
          </a:xfrm>
        </p:spPr>
        <p:txBody>
          <a:bodyPr/>
          <a:lstStyle/>
          <a:p>
            <a:r>
              <a:rPr lang="es-MX" dirty="0"/>
              <a:t>SE CALCULARON LAS PROBABILIDADES CON UN INTERES DEL 5% PARA CADA UNA DE LAS 4 EMPRESAS PARA PODER OBSERVAR SI ES CONVENIENTE Y CUAL ES LA QUE TENDRA MÁS CRECIMIENTO EN SUS ACCIONES.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8B9ED6-77C5-4073-B85F-C327554F4DAB}"/>
              </a:ext>
            </a:extLst>
          </p:cNvPr>
          <p:cNvPicPr/>
          <p:nvPr/>
        </p:nvPicPr>
        <p:blipFill rotWithShape="1">
          <a:blip r:embed="rId2"/>
          <a:srcRect l="26477" t="35908" r="25662" b="28787"/>
          <a:stretch/>
        </p:blipFill>
        <p:spPr bwMode="auto">
          <a:xfrm>
            <a:off x="1599228" y="2817331"/>
            <a:ext cx="4496772" cy="173840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D73A945-832A-46EB-B9F9-3EC95CD6C330}"/>
              </a:ext>
            </a:extLst>
          </p:cNvPr>
          <p:cNvSpPr txBox="1"/>
          <p:nvPr/>
        </p:nvSpPr>
        <p:spPr>
          <a:xfrm>
            <a:off x="2663889" y="2447999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FLR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E6E06AB-B343-4654-B787-479D1B81BD50}"/>
              </a:ext>
            </a:extLst>
          </p:cNvPr>
          <p:cNvSpPr txBox="1"/>
          <p:nvPr/>
        </p:nvSpPr>
        <p:spPr>
          <a:xfrm>
            <a:off x="8476362" y="2519265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CX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2323DB6-3BBC-467D-BE0A-F3A20FA6BB17}"/>
              </a:ext>
            </a:extLst>
          </p:cNvPr>
          <p:cNvSpPr txBox="1"/>
          <p:nvPr/>
        </p:nvSpPr>
        <p:spPr>
          <a:xfrm>
            <a:off x="2592925" y="6266295"/>
            <a:ext cx="60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KBR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D72291-08B8-40F5-BEB9-9F963A5A0B0F}"/>
              </a:ext>
            </a:extLst>
          </p:cNvPr>
          <p:cNvSpPr txBox="1"/>
          <p:nvPr/>
        </p:nvSpPr>
        <p:spPr>
          <a:xfrm>
            <a:off x="8411047" y="6266295"/>
            <a:ext cx="68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CAT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C5B2A91-6D08-4FE0-A18B-4413E392635C}"/>
              </a:ext>
            </a:extLst>
          </p:cNvPr>
          <p:cNvPicPr/>
          <p:nvPr/>
        </p:nvPicPr>
        <p:blipFill rotWithShape="1">
          <a:blip r:embed="rId3"/>
          <a:srcRect l="26307" t="17501" r="26850" b="46590"/>
          <a:stretch/>
        </p:blipFill>
        <p:spPr bwMode="auto">
          <a:xfrm>
            <a:off x="6096000" y="2813960"/>
            <a:ext cx="4496772" cy="17407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E09B4AF-563D-4832-933A-167F8B1A285C}"/>
              </a:ext>
            </a:extLst>
          </p:cNvPr>
          <p:cNvPicPr/>
          <p:nvPr/>
        </p:nvPicPr>
        <p:blipFill rotWithShape="1">
          <a:blip r:embed="rId3"/>
          <a:srcRect l="26136" t="61859" r="27700" b="4043"/>
          <a:stretch/>
        </p:blipFill>
        <p:spPr bwMode="auto">
          <a:xfrm>
            <a:off x="6096000" y="4674638"/>
            <a:ext cx="4496772" cy="15882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6B0E2CC-30D9-45F8-AB7F-BE5101F33AEA}"/>
              </a:ext>
            </a:extLst>
          </p:cNvPr>
          <p:cNvPicPr/>
          <p:nvPr/>
        </p:nvPicPr>
        <p:blipFill rotWithShape="1">
          <a:blip r:embed="rId4"/>
          <a:srcRect l="26137" t="34400" r="26510" b="29994"/>
          <a:stretch/>
        </p:blipFill>
        <p:spPr bwMode="auto">
          <a:xfrm>
            <a:off x="1567432" y="4674638"/>
            <a:ext cx="4528568" cy="15882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22388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F5ECD2-EAEB-4DB3-A879-9442303C7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3882520" cy="682176"/>
          </a:xfrm>
        </p:spPr>
        <p:txBody>
          <a:bodyPr/>
          <a:lstStyle/>
          <a:p>
            <a:r>
              <a:rPr lang="es-MX" dirty="0"/>
              <a:t>VALORES REALES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3745B3E-1D1A-42BD-AA76-69E0431985E5}"/>
              </a:ext>
            </a:extLst>
          </p:cNvPr>
          <p:cNvSpPr txBox="1"/>
          <p:nvPr/>
        </p:nvSpPr>
        <p:spPr>
          <a:xfrm>
            <a:off x="2360644" y="1533600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FLR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FDDC08-3599-495F-BD5E-DE63A665B792}"/>
              </a:ext>
            </a:extLst>
          </p:cNvPr>
          <p:cNvSpPr txBox="1"/>
          <p:nvPr/>
        </p:nvSpPr>
        <p:spPr>
          <a:xfrm>
            <a:off x="8173117" y="1604866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CX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5935498-7230-44BE-BB66-F841C8739D46}"/>
              </a:ext>
            </a:extLst>
          </p:cNvPr>
          <p:cNvSpPr txBox="1"/>
          <p:nvPr/>
        </p:nvSpPr>
        <p:spPr>
          <a:xfrm>
            <a:off x="2289680" y="5838129"/>
            <a:ext cx="60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KBR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733D8CB-9A7A-4F89-9CAE-526973BACA04}"/>
              </a:ext>
            </a:extLst>
          </p:cNvPr>
          <p:cNvSpPr txBox="1"/>
          <p:nvPr/>
        </p:nvSpPr>
        <p:spPr>
          <a:xfrm>
            <a:off x="8173117" y="5838129"/>
            <a:ext cx="68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CAT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E4CC652-412E-4976-9529-A01E2FD5EA27}"/>
              </a:ext>
            </a:extLst>
          </p:cNvPr>
          <p:cNvPicPr/>
          <p:nvPr/>
        </p:nvPicPr>
        <p:blipFill rotWithShape="1">
          <a:blip r:embed="rId2"/>
          <a:srcRect l="26647" t="21424" r="27528" b="45987"/>
          <a:stretch/>
        </p:blipFill>
        <p:spPr bwMode="auto">
          <a:xfrm>
            <a:off x="1610296" y="1902932"/>
            <a:ext cx="4485704" cy="19117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B919EC7-7907-47D1-BEA1-F5623DB4D265}"/>
              </a:ext>
            </a:extLst>
          </p:cNvPr>
          <p:cNvPicPr/>
          <p:nvPr/>
        </p:nvPicPr>
        <p:blipFill rotWithShape="1">
          <a:blip r:embed="rId2"/>
          <a:srcRect l="26307" t="61256" r="27189" b="6759"/>
          <a:stretch/>
        </p:blipFill>
        <p:spPr bwMode="auto">
          <a:xfrm>
            <a:off x="6096000" y="1902932"/>
            <a:ext cx="4485704" cy="19117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B5B509D-624F-42C7-A918-B9541D643DF2}"/>
              </a:ext>
            </a:extLst>
          </p:cNvPr>
          <p:cNvPicPr/>
          <p:nvPr/>
        </p:nvPicPr>
        <p:blipFill rotWithShape="1">
          <a:blip r:embed="rId3"/>
          <a:srcRect l="26497" t="21387" r="27336" b="46243"/>
          <a:stretch/>
        </p:blipFill>
        <p:spPr bwMode="auto">
          <a:xfrm>
            <a:off x="1610296" y="3926369"/>
            <a:ext cx="4485704" cy="19314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1D5FB4B-E960-42CD-87EB-A14C5844F5D1}"/>
              </a:ext>
            </a:extLst>
          </p:cNvPr>
          <p:cNvPicPr/>
          <p:nvPr/>
        </p:nvPicPr>
        <p:blipFill rotWithShape="1">
          <a:blip r:embed="rId3"/>
          <a:srcRect l="25968" t="59746" r="28038" b="8268"/>
          <a:stretch/>
        </p:blipFill>
        <p:spPr bwMode="auto">
          <a:xfrm>
            <a:off x="6096001" y="3926369"/>
            <a:ext cx="4485704" cy="19314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5609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571886-BFFB-41A7-A51A-1FEC4B28C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CONCLUSIÓN: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1E47A3-AE51-4A52-8D92-3C41A119E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EN BASE A LOS RESULTADOS DE LAS GRAFICAS COMPARANDOLAS CON UNA TASA DE INTERES DEL 5% CON LAS SIMULADAS Y LAS REALES PUDIMOS OBSERVAR QUE NO ES TAN CERTERA O EFICAZ LA SIMULACION DE ESTOS YA QUE EN LA MINORIA O MUY POCOS SI SE CUMPLEN Y EN LA MAYORIA NO, POR LO CUAL NO ES TAN CERTERA ESTA SIMULACION Y NO ES CONVENIENTE TOMARLA SERIAMENTE PARA HACER FUTURAS INVERSIONES. </a:t>
            </a:r>
          </a:p>
        </p:txBody>
      </p:sp>
    </p:spTree>
    <p:extLst>
      <p:ext uri="{BB962C8B-B14F-4D97-AF65-F5344CB8AC3E}">
        <p14:creationId xmlns:p14="http://schemas.microsoft.com/office/powerpoint/2010/main" val="3474639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A29B9A-5704-4190-9598-C208A5CD2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BIBLIOGRAFIAS: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DFFD43-712F-4898-B451-A4606DB44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YAHOO. (2019). FINANCE YAHOO. 10/11/2019, de YAHOO Sitio web: </a:t>
            </a:r>
            <a:r>
              <a:rPr lang="es-MX" dirty="0">
                <a:hlinkClick r:id="rId2"/>
              </a:rPr>
              <a:t>https://finance.yahoo.com/quote/FLR</a:t>
            </a:r>
            <a:endParaRPr lang="es-MX" dirty="0"/>
          </a:p>
          <a:p>
            <a:r>
              <a:rPr lang="es-MX" dirty="0"/>
              <a:t>YAHOO. (2019). FINANCE YAHOO. 10/11/2019, de YAHOO Sitio web: https://finance.yahoo.com/quote/CX</a:t>
            </a:r>
          </a:p>
          <a:p>
            <a:r>
              <a:rPr lang="es-MX" dirty="0"/>
              <a:t>YAHOO. (2019). FINANCE YAHOO. 10-11-2019, de YAHOO Sitio web: https://finance.yahoo.com/quote/KBR</a:t>
            </a:r>
          </a:p>
          <a:p>
            <a:r>
              <a:rPr lang="es-MX" dirty="0"/>
              <a:t>YAHOO. (2019). FINANCE YAHOO. 10/11/2019, de YAHOO Sitio web: </a:t>
            </a:r>
            <a:r>
              <a:rPr lang="es-MX" dirty="0">
                <a:hlinkClick r:id="rId3"/>
              </a:rPr>
              <a:t>https://finance.yahoo.com/quote/CAT</a:t>
            </a: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06648741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96</TotalTime>
  <Words>429</Words>
  <Application>Microsoft Office PowerPoint</Application>
  <PresentationFormat>Panorámica</PresentationFormat>
  <Paragraphs>35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Espiral</vt:lpstr>
      <vt:lpstr>Precio de acciones de compañías de Ing. Civil</vt:lpstr>
      <vt:lpstr>Objetivos</vt:lpstr>
      <vt:lpstr>Modelo del problema </vt:lpstr>
      <vt:lpstr>Presentación de PowerPoint</vt:lpstr>
      <vt:lpstr>Presentación de PowerPoint</vt:lpstr>
      <vt:lpstr>INTERES DEL 5%</vt:lpstr>
      <vt:lpstr>VALORES REALES</vt:lpstr>
      <vt:lpstr>CONCLUSIÓN:</vt:lpstr>
      <vt:lpstr>BIBLIOGRAFIAS: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Precio de acciones en concreteras.</dc:title>
  <dc:creator>AZANO CARRILLO, YOSHIRO SUSUMU</dc:creator>
  <cp:lastModifiedBy>Yooshiro Susumu Azano Carrillo</cp:lastModifiedBy>
  <cp:revision>10</cp:revision>
  <dcterms:created xsi:type="dcterms:W3CDTF">2019-11-14T23:33:55Z</dcterms:created>
  <dcterms:modified xsi:type="dcterms:W3CDTF">2019-11-15T16:15:29Z</dcterms:modified>
</cp:coreProperties>
</file>

<file path=docProps/thumbnail.jpeg>
</file>